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2"/>
  </p:sldMasterIdLst>
  <p:notesMasterIdLst>
    <p:notesMasterId r:id="rId12"/>
  </p:notesMasterIdLst>
  <p:handoutMasterIdLst>
    <p:handoutMasterId r:id="rId13"/>
  </p:handoutMasterIdLst>
  <p:sldIdLst>
    <p:sldId id="256" r:id="rId3"/>
    <p:sldId id="261" r:id="rId4"/>
    <p:sldId id="262" r:id="rId5"/>
    <p:sldId id="263" r:id="rId6"/>
    <p:sldId id="264" r:id="rId7"/>
    <p:sldId id="265" r:id="rId8"/>
    <p:sldId id="266" r:id="rId9"/>
    <p:sldId id="267"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6173" autoAdjust="0"/>
  </p:normalViewPr>
  <p:slideViewPr>
    <p:cSldViewPr snapToGrid="0">
      <p:cViewPr varScale="1">
        <p:scale>
          <a:sx n="87" d="100"/>
          <a:sy n="87" d="100"/>
        </p:scale>
        <p:origin x="1450"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03/01/2023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03/01/2023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about the bean scope like singleton and prototype can be referred from the previous PPTs which we have made for XML configuration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512807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Classes and interfaces definition will be same(I have just copied them from the </a:t>
            </a:r>
            <a:r>
              <a:rPr lang="en-US" dirty="0" err="1"/>
              <a:t>javaAnnotation</a:t>
            </a:r>
            <a:r>
              <a:rPr lang="en-US" dirty="0"/>
              <a:t> package and updated the import statements).I have created new configuration file for this topic which is almost same as javaAnnotation-applicationContext.xml just I have changed the file name at last), and rest things will be same.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1801535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is same as expected as it is referring to the same spring object and even the memory location is same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20284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added the line @Scope(“prototype”) from the previous code and rest code will be same in all the files.</a:t>
            </a:r>
          </a:p>
          <a:p>
            <a:endParaRPr lang="en-US" dirty="0"/>
          </a:p>
          <a:p>
            <a:r>
              <a:rPr lang="en-US" dirty="0"/>
              <a:t>Below output is same as expected i.e. false, means both are referring to the different spring object and even the memory location is different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3481903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Note about Destroy Lifecycle and Prototype Scope</a:t>
            </a:r>
          </a:p>
          <a:p>
            <a:r>
              <a:rPr lang="en-US" dirty="0"/>
              <a:t>Here is a subtle point you need to be aware of with "prototype" scoped beans.</a:t>
            </a:r>
          </a:p>
          <a:p>
            <a:endParaRPr lang="en-US" dirty="0"/>
          </a:p>
          <a:p>
            <a:r>
              <a:rPr lang="en-US" dirty="0"/>
              <a:t>For "prototype" scoped beans, Spring does not call the @PreDestroy method.  Gasp!  </a:t>
            </a:r>
          </a:p>
          <a:p>
            <a:endParaRPr lang="en-US" dirty="0"/>
          </a:p>
          <a:p>
            <a:r>
              <a:rPr lang="en-US" dirty="0"/>
              <a:t>I didn't know this either until I dug through the Spring reference manual researching a student's question.</a:t>
            </a:r>
          </a:p>
          <a:p>
            <a:endParaRPr lang="en-US" dirty="0"/>
          </a:p>
          <a:p>
            <a:r>
              <a:rPr lang="en-US" dirty="0"/>
              <a:t>Here is the answer from the Spring reference manual. Section 1.5.2</a:t>
            </a:r>
          </a:p>
          <a:p>
            <a:endParaRPr lang="en-US" dirty="0"/>
          </a:p>
          <a:p>
            <a:r>
              <a:rPr lang="en-US" dirty="0"/>
              <a:t>https://docs.spring.io/spring/docs/current/spring-framework-reference/core.html#beans-factory-scopes-prototype</a:t>
            </a:r>
          </a:p>
          <a:p>
            <a:endParaRPr lang="en-US" dirty="0"/>
          </a:p>
          <a:p>
            <a:r>
              <a:rPr lang="en-US" dirty="0"/>
              <a:t>---         </a:t>
            </a:r>
          </a:p>
          <a:p>
            <a:endParaRPr lang="en-US" dirty="0"/>
          </a:p>
          <a:p>
            <a:r>
              <a:rPr lang="en-US" dirty="0"/>
              <a:t>In contrast to the other scopes, Spring does not manage the complete lifecycle of a</a:t>
            </a:r>
          </a:p>
          <a:p>
            <a:r>
              <a:rPr lang="en-US" dirty="0"/>
              <a:t>prototype bean: the container instantiates, configures, and otherwise assembles a</a:t>
            </a:r>
          </a:p>
          <a:p>
            <a:r>
              <a:rPr lang="en-US" dirty="0"/>
              <a:t>prototype object, and hands it to the client, with no further record of that prototype</a:t>
            </a:r>
          </a:p>
          <a:p>
            <a:r>
              <a:rPr lang="en-US" dirty="0"/>
              <a:t>instance.</a:t>
            </a:r>
          </a:p>
          <a:p>
            <a:endParaRPr lang="en-US" dirty="0"/>
          </a:p>
          <a:p>
            <a:r>
              <a:rPr lang="en-US" dirty="0"/>
              <a:t>Thus, although initialization lifecycle callback methods are called on all objects regardless of scope, in the case of prototypes, configured destruction lifecycle callbacks are not called. The client code must clean up prototype-scoped objects and release expensive resources that the prototype bean(s) are holding. </a:t>
            </a:r>
          </a:p>
          <a:p>
            <a:endParaRPr lang="en-US" dirty="0"/>
          </a:p>
          <a:p>
            <a:r>
              <a:rPr lang="en-US" dirty="0"/>
              <a:t>To get the Spring container to release resources held by prototype-scoped beans, try using a custom bean post-processor, which holds a reference to beans that need to be cleaned up.</a:t>
            </a:r>
          </a:p>
          <a:p>
            <a:endParaRPr lang="en-US" dirty="0"/>
          </a:p>
          <a:p>
            <a:r>
              <a:rPr lang="en-US" dirty="0"/>
              <a:t>This also applies to XML configuration.</a:t>
            </a:r>
          </a:p>
          <a:p>
            <a:endParaRPr lang="en-US" dirty="0"/>
          </a:p>
          <a:p>
            <a:r>
              <a:rPr lang="en-US" dirty="0"/>
              <a:t>---</a:t>
            </a:r>
          </a:p>
          <a:p>
            <a:endParaRPr lang="en-US" dirty="0"/>
          </a:p>
          <a:p>
            <a:r>
              <a:rPr lang="en-US" dirty="0"/>
              <a:t>QUESTION: How can I create code to call the destroy method on prototype scope beans</a:t>
            </a:r>
          </a:p>
          <a:p>
            <a:endParaRPr lang="en-US" dirty="0"/>
          </a:p>
          <a:p>
            <a:endParaRPr lang="en-US" dirty="0"/>
          </a:p>
          <a:p>
            <a:endParaRPr lang="en-US" dirty="0"/>
          </a:p>
          <a:p>
            <a:r>
              <a:rPr lang="en-US" dirty="0"/>
              <a:t>ANSWER:</a:t>
            </a:r>
          </a:p>
          <a:p>
            <a:endParaRPr lang="en-US" dirty="0"/>
          </a:p>
          <a:p>
            <a:r>
              <a:rPr lang="en-US" dirty="0"/>
              <a:t>You can destroy prototype beans but custom coding is required. This examples shows how to destroy prototype scoped beans.</a:t>
            </a:r>
          </a:p>
          <a:p>
            <a:endParaRPr lang="en-US" dirty="0"/>
          </a:p>
          <a:p>
            <a:r>
              <a:rPr lang="en-US" dirty="0"/>
              <a:t>1. Create a custom bean processor. This bean processor will keep track of prototype scoped beans. During shutdown it will call the destroy() method on the prototype scoped beans.</a:t>
            </a:r>
          </a:p>
          <a:p>
            <a:endParaRPr lang="en-US" dirty="0"/>
          </a:p>
          <a:p>
            <a:endParaRPr lang="en-US" dirty="0"/>
          </a:p>
          <a:p>
            <a:endParaRPr lang="en-US" dirty="0"/>
          </a:p>
          <a:p>
            <a:r>
              <a:rPr lang="en-US" dirty="0"/>
              <a:t>package com.luv2code.springdemo;</a:t>
            </a:r>
          </a:p>
          <a:p>
            <a:r>
              <a:rPr lang="en-US" dirty="0"/>
              <a:t> </a:t>
            </a:r>
          </a:p>
          <a:p>
            <a:r>
              <a:rPr lang="en-US" dirty="0"/>
              <a:t>import </a:t>
            </a:r>
            <a:r>
              <a:rPr lang="en-US" dirty="0" err="1"/>
              <a:t>java.util.LinkedList</a:t>
            </a:r>
            <a:r>
              <a:rPr lang="en-US" dirty="0"/>
              <a:t>;</a:t>
            </a:r>
          </a:p>
          <a:p>
            <a:r>
              <a:rPr lang="en-US" dirty="0"/>
              <a:t>import </a:t>
            </a:r>
            <a:r>
              <a:rPr lang="en-US" dirty="0" err="1"/>
              <a:t>java.util.List</a:t>
            </a:r>
            <a:r>
              <a:rPr lang="en-US" dirty="0"/>
              <a:t>;</a:t>
            </a:r>
          </a:p>
          <a:p>
            <a:r>
              <a:rPr lang="en-US" dirty="0"/>
              <a:t> </a:t>
            </a:r>
          </a:p>
          <a:p>
            <a:r>
              <a:rPr lang="en-US" dirty="0"/>
              <a:t>import </a:t>
            </a:r>
            <a:r>
              <a:rPr lang="en-US" dirty="0" err="1"/>
              <a:t>org.springframework.beans.BeansException</a:t>
            </a:r>
            <a:r>
              <a:rPr lang="en-US" dirty="0"/>
              <a:t>;</a:t>
            </a:r>
          </a:p>
          <a:p>
            <a:r>
              <a:rPr lang="en-US" dirty="0"/>
              <a:t>import </a:t>
            </a:r>
            <a:r>
              <a:rPr lang="en-US" dirty="0" err="1"/>
              <a:t>org.springframework.beans.factory.BeanFactory</a:t>
            </a:r>
            <a:r>
              <a:rPr lang="en-US" dirty="0"/>
              <a:t>;</a:t>
            </a:r>
          </a:p>
          <a:p>
            <a:r>
              <a:rPr lang="en-US" dirty="0"/>
              <a:t>import </a:t>
            </a:r>
            <a:r>
              <a:rPr lang="en-US" dirty="0" err="1"/>
              <a:t>org.springframework.beans.factory.BeanFactoryAware</a:t>
            </a:r>
            <a:r>
              <a:rPr lang="en-US" dirty="0"/>
              <a:t>;</a:t>
            </a:r>
          </a:p>
          <a:p>
            <a:r>
              <a:rPr lang="en-US" dirty="0"/>
              <a:t>import </a:t>
            </a:r>
            <a:r>
              <a:rPr lang="en-US" dirty="0" err="1"/>
              <a:t>org.springframework.beans.factory.DisposableBean</a:t>
            </a:r>
            <a:r>
              <a:rPr lang="en-US" dirty="0"/>
              <a:t>;</a:t>
            </a:r>
          </a:p>
          <a:p>
            <a:r>
              <a:rPr lang="en-US" dirty="0"/>
              <a:t>import </a:t>
            </a:r>
            <a:r>
              <a:rPr lang="en-US" dirty="0" err="1"/>
              <a:t>org.springframework.beans.factory.config.BeanPostProcessor</a:t>
            </a:r>
            <a:r>
              <a:rPr lang="en-US" dirty="0"/>
              <a:t>;</a:t>
            </a:r>
          </a:p>
          <a:p>
            <a:r>
              <a:rPr lang="en-US" dirty="0"/>
              <a:t>import </a:t>
            </a:r>
            <a:r>
              <a:rPr lang="en-US" dirty="0" err="1"/>
              <a:t>org.springframework.stereotype.Component</a:t>
            </a:r>
            <a:r>
              <a:rPr lang="en-US" dirty="0"/>
              <a:t>;</a:t>
            </a:r>
          </a:p>
          <a:p>
            <a:r>
              <a:rPr lang="en-US" dirty="0"/>
              <a:t> </a:t>
            </a:r>
          </a:p>
          <a:p>
            <a:r>
              <a:rPr lang="en-US" dirty="0"/>
              <a:t>@Component</a:t>
            </a:r>
          </a:p>
          <a:p>
            <a:r>
              <a:rPr lang="en-US" dirty="0"/>
              <a:t>public class </a:t>
            </a:r>
            <a:r>
              <a:rPr lang="en-US" dirty="0" err="1"/>
              <a:t>MyCustomBeanProcessor</a:t>
            </a:r>
            <a:r>
              <a:rPr lang="en-US" dirty="0"/>
              <a:t> implements </a:t>
            </a:r>
            <a:r>
              <a:rPr lang="en-US" dirty="0" err="1"/>
              <a:t>BeanPostProcessor</a:t>
            </a:r>
            <a:r>
              <a:rPr lang="en-US" dirty="0"/>
              <a:t>, </a:t>
            </a:r>
            <a:r>
              <a:rPr lang="en-US" dirty="0" err="1"/>
              <a:t>BeanFactoryAware</a:t>
            </a:r>
            <a:r>
              <a:rPr lang="en-US" dirty="0"/>
              <a:t>, </a:t>
            </a:r>
            <a:r>
              <a:rPr lang="en-US" dirty="0" err="1"/>
              <a:t>DisposableBean</a:t>
            </a:r>
            <a:r>
              <a:rPr lang="en-US" dirty="0"/>
              <a:t> {</a:t>
            </a:r>
          </a:p>
          <a:p>
            <a:r>
              <a:rPr lang="en-US" dirty="0"/>
              <a:t> </a:t>
            </a:r>
          </a:p>
          <a:p>
            <a:r>
              <a:rPr lang="en-US" dirty="0"/>
              <a:t>	private </a:t>
            </a:r>
            <a:r>
              <a:rPr lang="en-US" dirty="0" err="1"/>
              <a:t>BeanFactory</a:t>
            </a:r>
            <a:r>
              <a:rPr lang="en-US" dirty="0"/>
              <a:t> </a:t>
            </a:r>
            <a:r>
              <a:rPr lang="en-US" dirty="0" err="1"/>
              <a:t>beanFactory</a:t>
            </a:r>
            <a:r>
              <a:rPr lang="en-US" dirty="0"/>
              <a:t>;</a:t>
            </a:r>
          </a:p>
          <a:p>
            <a:r>
              <a:rPr lang="en-US" dirty="0"/>
              <a:t> </a:t>
            </a:r>
          </a:p>
          <a:p>
            <a:r>
              <a:rPr lang="en-US" dirty="0"/>
              <a:t>	private final List&lt;Object&gt; </a:t>
            </a:r>
            <a:r>
              <a:rPr lang="en-US" dirty="0" err="1"/>
              <a:t>prototypeBeans</a:t>
            </a:r>
            <a:r>
              <a:rPr lang="en-US" dirty="0"/>
              <a:t> = new LinkedList&lt;&gt;();</a:t>
            </a:r>
          </a:p>
          <a:p>
            <a:r>
              <a:rPr lang="en-US" dirty="0"/>
              <a:t> </a:t>
            </a:r>
          </a:p>
          <a:p>
            <a:r>
              <a:rPr lang="en-US" dirty="0"/>
              <a:t>	@Override</a:t>
            </a:r>
          </a:p>
          <a:p>
            <a:r>
              <a:rPr lang="en-US" dirty="0"/>
              <a:t>	public Object </a:t>
            </a:r>
            <a:r>
              <a:rPr lang="en-US" dirty="0" err="1"/>
              <a:t>postProcessAfterInitialization</a:t>
            </a:r>
            <a:r>
              <a:rPr lang="en-US" dirty="0"/>
              <a:t>(Object bean, String </a:t>
            </a:r>
            <a:r>
              <a:rPr lang="en-US" dirty="0" err="1"/>
              <a:t>beanName</a:t>
            </a:r>
            <a:r>
              <a:rPr lang="en-US" dirty="0"/>
              <a:t>) throws </a:t>
            </a:r>
            <a:r>
              <a:rPr lang="en-US" dirty="0" err="1"/>
              <a:t>BeansException</a:t>
            </a:r>
            <a:r>
              <a:rPr lang="en-US" dirty="0"/>
              <a:t> {</a:t>
            </a:r>
          </a:p>
          <a:p>
            <a:r>
              <a:rPr lang="en-US" dirty="0"/>
              <a:t> </a:t>
            </a:r>
          </a:p>
          <a:p>
            <a:r>
              <a:rPr lang="en-US" dirty="0"/>
              <a:t>		// after start up, keep track of the prototype scoped beans. </a:t>
            </a:r>
          </a:p>
          <a:p>
            <a:r>
              <a:rPr lang="en-US" dirty="0"/>
              <a:t>		// we will need to know who they are for later destruction</a:t>
            </a:r>
          </a:p>
          <a:p>
            <a:r>
              <a:rPr lang="en-US" dirty="0"/>
              <a:t>		</a:t>
            </a:r>
          </a:p>
          <a:p>
            <a:r>
              <a:rPr lang="en-US" dirty="0"/>
              <a:t>		if (</a:t>
            </a:r>
            <a:r>
              <a:rPr lang="en-US" dirty="0" err="1"/>
              <a:t>beanFactory.isPrototype</a:t>
            </a:r>
            <a:r>
              <a:rPr lang="en-US" dirty="0"/>
              <a:t>(</a:t>
            </a:r>
            <a:r>
              <a:rPr lang="en-US" dirty="0" err="1"/>
              <a:t>beanName</a:t>
            </a:r>
            <a:r>
              <a:rPr lang="en-US" dirty="0"/>
              <a:t>)) {</a:t>
            </a:r>
          </a:p>
          <a:p>
            <a:r>
              <a:rPr lang="en-US" dirty="0"/>
              <a:t>			synchronized (</a:t>
            </a:r>
            <a:r>
              <a:rPr lang="en-US" dirty="0" err="1"/>
              <a:t>prototypeBeans</a:t>
            </a:r>
            <a:r>
              <a:rPr lang="en-US" dirty="0"/>
              <a:t>) {</a:t>
            </a:r>
          </a:p>
          <a:p>
            <a:r>
              <a:rPr lang="en-US" dirty="0"/>
              <a:t>				</a:t>
            </a:r>
            <a:r>
              <a:rPr lang="en-US" dirty="0" err="1"/>
              <a:t>prototypeBeans.add</a:t>
            </a:r>
            <a:r>
              <a:rPr lang="en-US" dirty="0"/>
              <a:t>(bean);</a:t>
            </a:r>
          </a:p>
          <a:p>
            <a:r>
              <a:rPr lang="en-US" dirty="0"/>
              <a:t>			}</a:t>
            </a:r>
          </a:p>
          <a:p>
            <a:r>
              <a:rPr lang="en-US" dirty="0"/>
              <a:t>		}</a:t>
            </a:r>
          </a:p>
          <a:p>
            <a:r>
              <a:rPr lang="en-US" dirty="0"/>
              <a:t> </a:t>
            </a:r>
          </a:p>
          <a:p>
            <a:r>
              <a:rPr lang="en-US" dirty="0"/>
              <a:t>		return bean;</a:t>
            </a:r>
          </a:p>
          <a:p>
            <a:r>
              <a:rPr lang="en-US" dirty="0"/>
              <a:t>	}</a:t>
            </a:r>
          </a:p>
          <a:p>
            <a:r>
              <a:rPr lang="en-US" dirty="0"/>
              <a:t> </a:t>
            </a:r>
          </a:p>
          <a:p>
            <a:r>
              <a:rPr lang="en-US" dirty="0"/>
              <a:t> </a:t>
            </a:r>
          </a:p>
          <a:p>
            <a:r>
              <a:rPr lang="en-US" dirty="0"/>
              <a:t>	@Override</a:t>
            </a:r>
          </a:p>
          <a:p>
            <a:r>
              <a:rPr lang="en-US" dirty="0"/>
              <a:t>	public void </a:t>
            </a:r>
            <a:r>
              <a:rPr lang="en-US" dirty="0" err="1"/>
              <a:t>setBeanFactory</a:t>
            </a:r>
            <a:r>
              <a:rPr lang="en-US" dirty="0"/>
              <a:t>(</a:t>
            </a:r>
            <a:r>
              <a:rPr lang="en-US" dirty="0" err="1"/>
              <a:t>BeanFactory</a:t>
            </a:r>
            <a:r>
              <a:rPr lang="en-US" dirty="0"/>
              <a:t> </a:t>
            </a:r>
            <a:r>
              <a:rPr lang="en-US" dirty="0" err="1"/>
              <a:t>beanFactory</a:t>
            </a:r>
            <a:r>
              <a:rPr lang="en-US" dirty="0"/>
              <a:t>) throws </a:t>
            </a:r>
            <a:r>
              <a:rPr lang="en-US" dirty="0" err="1"/>
              <a:t>BeansException</a:t>
            </a:r>
            <a:r>
              <a:rPr lang="en-US" dirty="0"/>
              <a:t> {</a:t>
            </a:r>
          </a:p>
          <a:p>
            <a:r>
              <a:rPr lang="en-US" dirty="0"/>
              <a:t>		</a:t>
            </a:r>
            <a:r>
              <a:rPr lang="en-US" dirty="0" err="1"/>
              <a:t>this.beanFactory</a:t>
            </a:r>
            <a:r>
              <a:rPr lang="en-US" dirty="0"/>
              <a:t> = </a:t>
            </a:r>
            <a:r>
              <a:rPr lang="en-US" dirty="0" err="1"/>
              <a:t>beanFactory</a:t>
            </a:r>
            <a:r>
              <a:rPr lang="en-US" dirty="0"/>
              <a:t>;</a:t>
            </a:r>
          </a:p>
          <a:p>
            <a:r>
              <a:rPr lang="en-US" dirty="0"/>
              <a:t>	}</a:t>
            </a:r>
          </a:p>
          <a:p>
            <a:r>
              <a:rPr lang="en-US" dirty="0"/>
              <a:t> </a:t>
            </a:r>
          </a:p>
          <a:p>
            <a:r>
              <a:rPr lang="en-US" dirty="0"/>
              <a:t> </a:t>
            </a:r>
          </a:p>
          <a:p>
            <a:r>
              <a:rPr lang="en-US" dirty="0"/>
              <a:t>	@Override</a:t>
            </a:r>
          </a:p>
          <a:p>
            <a:r>
              <a:rPr lang="en-US" dirty="0"/>
              <a:t>	public void destroy() throws Exception {</a:t>
            </a:r>
          </a:p>
          <a:p>
            <a:r>
              <a:rPr lang="en-US" dirty="0"/>
              <a:t> </a:t>
            </a:r>
          </a:p>
          <a:p>
            <a:r>
              <a:rPr lang="en-US" dirty="0"/>
              <a:t>		// loop through the prototype beans and call the destroy() method on each one</a:t>
            </a:r>
          </a:p>
          <a:p>
            <a:r>
              <a:rPr lang="en-US" dirty="0"/>
              <a:t>		</a:t>
            </a:r>
          </a:p>
          <a:p>
            <a:r>
              <a:rPr lang="en-US" dirty="0"/>
              <a:t>        synchronized (</a:t>
            </a:r>
            <a:r>
              <a:rPr lang="en-US" dirty="0" err="1"/>
              <a:t>prototypeBeans</a:t>
            </a:r>
            <a:r>
              <a:rPr lang="en-US" dirty="0"/>
              <a:t>) {</a:t>
            </a:r>
          </a:p>
          <a:p>
            <a:r>
              <a:rPr lang="en-US" dirty="0"/>
              <a:t> </a:t>
            </a:r>
          </a:p>
          <a:p>
            <a:r>
              <a:rPr lang="en-US" dirty="0"/>
              <a:t>        	for (Object bean : </a:t>
            </a:r>
            <a:r>
              <a:rPr lang="en-US" dirty="0" err="1"/>
              <a:t>prototypeBeans</a:t>
            </a:r>
            <a:r>
              <a:rPr lang="en-US" dirty="0"/>
              <a:t>) {</a:t>
            </a:r>
          </a:p>
          <a:p>
            <a:r>
              <a:rPr lang="en-US" dirty="0"/>
              <a:t> </a:t>
            </a:r>
          </a:p>
          <a:p>
            <a:r>
              <a:rPr lang="en-US" dirty="0"/>
              <a:t>        		if (bean </a:t>
            </a:r>
            <a:r>
              <a:rPr lang="en-US" dirty="0" err="1"/>
              <a:t>instanceof</a:t>
            </a:r>
            <a:r>
              <a:rPr lang="en-US" dirty="0"/>
              <a:t> </a:t>
            </a:r>
            <a:r>
              <a:rPr lang="en-US" dirty="0" err="1"/>
              <a:t>DisposableBean</a:t>
            </a:r>
            <a:r>
              <a:rPr lang="en-US" dirty="0"/>
              <a:t>) {</a:t>
            </a:r>
          </a:p>
          <a:p>
            <a:r>
              <a:rPr lang="en-US" dirty="0"/>
              <a:t>                    </a:t>
            </a:r>
            <a:r>
              <a:rPr lang="en-US" dirty="0" err="1"/>
              <a:t>DisposableBean</a:t>
            </a:r>
            <a:r>
              <a:rPr lang="en-US" dirty="0"/>
              <a:t> disposable = (</a:t>
            </a:r>
            <a:r>
              <a:rPr lang="en-US" dirty="0" err="1"/>
              <a:t>DisposableBean</a:t>
            </a:r>
            <a:r>
              <a:rPr lang="en-US" dirty="0"/>
              <a:t>)bean;</a:t>
            </a:r>
          </a:p>
          <a:p>
            <a:r>
              <a:rPr lang="en-US" dirty="0"/>
              <a:t>                    try {</a:t>
            </a:r>
          </a:p>
          <a:p>
            <a:r>
              <a:rPr lang="en-US" dirty="0"/>
              <a:t>                        </a:t>
            </a:r>
            <a:r>
              <a:rPr lang="en-US" dirty="0" err="1"/>
              <a:t>disposable.destroy</a:t>
            </a:r>
            <a:r>
              <a:rPr lang="en-US" dirty="0"/>
              <a:t>();</a:t>
            </a:r>
          </a:p>
          <a:p>
            <a:r>
              <a:rPr lang="en-US" dirty="0"/>
              <a:t>                    } catch (Exception e) {</a:t>
            </a:r>
          </a:p>
          <a:p>
            <a:r>
              <a:rPr lang="en-US" dirty="0"/>
              <a:t>                        </a:t>
            </a:r>
            <a:r>
              <a:rPr lang="en-US" dirty="0" err="1"/>
              <a:t>e.printStackTrace</a:t>
            </a:r>
            <a:r>
              <a:rPr lang="en-US" dirty="0"/>
              <a:t>();</a:t>
            </a:r>
          </a:p>
          <a:p>
            <a:r>
              <a:rPr lang="en-US" dirty="0"/>
              <a:t>                    }</a:t>
            </a:r>
          </a:p>
          <a:p>
            <a:r>
              <a:rPr lang="en-US" dirty="0"/>
              <a:t>                }</a:t>
            </a:r>
          </a:p>
          <a:p>
            <a:r>
              <a:rPr lang="en-US" dirty="0"/>
              <a:t>            }</a:t>
            </a:r>
          </a:p>
          <a:p>
            <a:r>
              <a:rPr lang="en-US" dirty="0"/>
              <a:t> </a:t>
            </a:r>
          </a:p>
          <a:p>
            <a:r>
              <a:rPr lang="en-US" dirty="0"/>
              <a:t>        	</a:t>
            </a:r>
            <a:r>
              <a:rPr lang="en-US" dirty="0" err="1"/>
              <a:t>prototypeBeans.clear</a:t>
            </a:r>
            <a:r>
              <a:rPr lang="en-US" dirty="0"/>
              <a:t>();</a:t>
            </a:r>
          </a:p>
          <a:p>
            <a:r>
              <a:rPr lang="en-US" dirty="0"/>
              <a:t>        }</a:t>
            </a:r>
          </a:p>
          <a:p>
            <a:r>
              <a:rPr lang="en-US" dirty="0"/>
              <a:t>        </a:t>
            </a:r>
          </a:p>
          <a:p>
            <a:r>
              <a:rPr lang="en-US" dirty="0"/>
              <a:t>	}</a:t>
            </a:r>
          </a:p>
          <a:p>
            <a:r>
              <a:rPr lang="en-US" dirty="0"/>
              <a:t>}</a:t>
            </a:r>
          </a:p>
          <a:p>
            <a:endParaRPr lang="en-US" dirty="0"/>
          </a:p>
          <a:p>
            <a:endParaRPr lang="en-US" dirty="0"/>
          </a:p>
          <a:p>
            <a:endParaRPr lang="en-US" dirty="0"/>
          </a:p>
          <a:p>
            <a:endParaRPr lang="en-US" dirty="0"/>
          </a:p>
          <a:p>
            <a:r>
              <a:rPr lang="en-US" dirty="0"/>
              <a:t>2. The prototype scoped beans MUST implement the </a:t>
            </a:r>
            <a:r>
              <a:rPr lang="en-US" dirty="0" err="1"/>
              <a:t>DisposableBean</a:t>
            </a:r>
            <a:r>
              <a:rPr lang="en-US" dirty="0"/>
              <a:t> interface. This interface defines a "destroy()" method. This method should be used instead of the @PreDestroy annotation.</a:t>
            </a:r>
          </a:p>
          <a:p>
            <a:endParaRPr lang="en-US" dirty="0"/>
          </a:p>
          <a:p>
            <a:endParaRPr lang="en-US" dirty="0"/>
          </a:p>
          <a:p>
            <a:endParaRPr lang="en-US" dirty="0"/>
          </a:p>
          <a:p>
            <a:r>
              <a:rPr lang="en-US" dirty="0"/>
              <a:t>package com.luv2code.springdemo;</a:t>
            </a:r>
          </a:p>
          <a:p>
            <a:r>
              <a:rPr lang="en-US" dirty="0"/>
              <a:t> </a:t>
            </a:r>
          </a:p>
          <a:p>
            <a:r>
              <a:rPr lang="en-US" dirty="0"/>
              <a:t>import </a:t>
            </a:r>
            <a:r>
              <a:rPr lang="en-US" dirty="0" err="1"/>
              <a:t>javax.annotation.PostConstruct</a:t>
            </a:r>
            <a:r>
              <a:rPr lang="en-US" dirty="0"/>
              <a:t>;</a:t>
            </a:r>
          </a:p>
          <a:p>
            <a:r>
              <a:rPr lang="en-US" dirty="0"/>
              <a:t> </a:t>
            </a:r>
          </a:p>
          <a:p>
            <a:r>
              <a:rPr lang="en-US" dirty="0"/>
              <a:t>import </a:t>
            </a:r>
            <a:r>
              <a:rPr lang="en-US" dirty="0" err="1"/>
              <a:t>org.springframework.beans.factory.DisposableBean</a:t>
            </a:r>
            <a:r>
              <a:rPr lang="en-US" dirty="0"/>
              <a:t>;</a:t>
            </a:r>
          </a:p>
          <a:p>
            <a:r>
              <a:rPr lang="en-US" dirty="0"/>
              <a:t>import </a:t>
            </a:r>
            <a:r>
              <a:rPr lang="en-US" dirty="0" err="1"/>
              <a:t>org.springframework.beans.factory.annotation.Autowired</a:t>
            </a:r>
            <a:r>
              <a:rPr lang="en-US" dirty="0"/>
              <a:t>;</a:t>
            </a:r>
          </a:p>
          <a:p>
            <a:r>
              <a:rPr lang="en-US" dirty="0"/>
              <a:t>import </a:t>
            </a:r>
            <a:r>
              <a:rPr lang="en-US" dirty="0" err="1"/>
              <a:t>org.springframework.context.annotation.Scope</a:t>
            </a:r>
            <a:r>
              <a:rPr lang="en-US" dirty="0"/>
              <a:t>;</a:t>
            </a:r>
          </a:p>
          <a:p>
            <a:r>
              <a:rPr lang="en-US" dirty="0"/>
              <a:t>import </a:t>
            </a:r>
            <a:r>
              <a:rPr lang="en-US" dirty="0" err="1"/>
              <a:t>org.springframework.stereotype.Component</a:t>
            </a:r>
            <a:r>
              <a:rPr lang="en-US" dirty="0"/>
              <a:t>;</a:t>
            </a:r>
          </a:p>
          <a:p>
            <a:r>
              <a:rPr lang="en-US" dirty="0"/>
              <a:t> </a:t>
            </a:r>
          </a:p>
          <a:p>
            <a:r>
              <a:rPr lang="en-US" dirty="0"/>
              <a:t>@Component</a:t>
            </a:r>
          </a:p>
          <a:p>
            <a:r>
              <a:rPr lang="en-US" dirty="0"/>
              <a:t>@Scope("prototype")</a:t>
            </a:r>
          </a:p>
          <a:p>
            <a:r>
              <a:rPr lang="en-US" dirty="0"/>
              <a:t>public class </a:t>
            </a:r>
            <a:r>
              <a:rPr lang="en-US" dirty="0" err="1"/>
              <a:t>TennisCoach</a:t>
            </a:r>
            <a:r>
              <a:rPr lang="en-US" dirty="0"/>
              <a:t> implements Coach, </a:t>
            </a:r>
            <a:r>
              <a:rPr lang="en-US" dirty="0" err="1"/>
              <a:t>DisposableBean</a:t>
            </a:r>
            <a:r>
              <a:rPr lang="en-US" dirty="0"/>
              <a:t> {</a:t>
            </a:r>
          </a:p>
          <a:p>
            <a:r>
              <a:rPr lang="en-US" dirty="0"/>
              <a:t> </a:t>
            </a:r>
          </a:p>
          <a:p>
            <a:r>
              <a:rPr lang="en-US" dirty="0"/>
              <a:t>	@Autowired</a:t>
            </a:r>
          </a:p>
          <a:p>
            <a:r>
              <a:rPr lang="en-US" dirty="0"/>
              <a:t>	private </a:t>
            </a:r>
            <a:r>
              <a:rPr lang="en-US" dirty="0" err="1"/>
              <a:t>FortuneService</a:t>
            </a:r>
            <a:r>
              <a:rPr lang="en-US" dirty="0"/>
              <a:t> </a:t>
            </a:r>
            <a:r>
              <a:rPr lang="en-US" dirty="0" err="1"/>
              <a:t>fortuneService</a:t>
            </a:r>
            <a:r>
              <a:rPr lang="en-US" dirty="0"/>
              <a:t>;</a:t>
            </a:r>
          </a:p>
          <a:p>
            <a:r>
              <a:rPr lang="en-US" dirty="0"/>
              <a:t> </a:t>
            </a:r>
          </a:p>
          <a:p>
            <a:r>
              <a:rPr lang="en-US" dirty="0"/>
              <a:t>	@PostConstruct</a:t>
            </a:r>
          </a:p>
          <a:p>
            <a:r>
              <a:rPr lang="en-US" dirty="0"/>
              <a:t>	public void </a:t>
            </a:r>
            <a:r>
              <a:rPr lang="en-US" dirty="0" err="1"/>
              <a:t>doMyStartupStuff</a:t>
            </a:r>
            <a:r>
              <a:rPr lang="en-US" dirty="0"/>
              <a:t>() {</a:t>
            </a:r>
          </a:p>
          <a:p>
            <a:r>
              <a:rPr lang="en-US" dirty="0"/>
              <a:t>		</a:t>
            </a:r>
            <a:r>
              <a:rPr lang="en-US" dirty="0" err="1"/>
              <a:t>System.out.println</a:t>
            </a:r>
            <a:r>
              <a:rPr lang="en-US" dirty="0"/>
              <a:t>("&gt;&gt; </a:t>
            </a:r>
            <a:r>
              <a:rPr lang="en-US" dirty="0" err="1"/>
              <a:t>TennisCoach</a:t>
            </a:r>
            <a:r>
              <a:rPr lang="en-US" dirty="0"/>
              <a:t>: inside </a:t>
            </a:r>
            <a:r>
              <a:rPr lang="en-US" dirty="0" err="1"/>
              <a:t>doMyStartupStuff</a:t>
            </a:r>
            <a:r>
              <a:rPr lang="en-US" dirty="0"/>
              <a:t>()");</a:t>
            </a:r>
          </a:p>
          <a:p>
            <a:r>
              <a:rPr lang="en-US" dirty="0"/>
              <a:t>	}</a:t>
            </a:r>
          </a:p>
          <a:p>
            <a:r>
              <a:rPr lang="en-US" dirty="0"/>
              <a:t>	</a:t>
            </a:r>
          </a:p>
          <a:p>
            <a:r>
              <a:rPr lang="en-US" dirty="0"/>
              <a:t>	@Override</a:t>
            </a:r>
          </a:p>
          <a:p>
            <a:r>
              <a:rPr lang="en-US" dirty="0"/>
              <a:t>	public String </a:t>
            </a:r>
            <a:r>
              <a:rPr lang="en-US" dirty="0" err="1"/>
              <a:t>getDailyWorkout</a:t>
            </a:r>
            <a:r>
              <a:rPr lang="en-US" dirty="0"/>
              <a:t>() {</a:t>
            </a:r>
          </a:p>
          <a:p>
            <a:r>
              <a:rPr lang="en-US" dirty="0"/>
              <a:t>		return "Practice your backhand volley";</a:t>
            </a:r>
          </a:p>
          <a:p>
            <a:r>
              <a:rPr lang="en-US" dirty="0"/>
              <a:t>	}</a:t>
            </a:r>
          </a:p>
          <a:p>
            <a:r>
              <a:rPr lang="en-US" dirty="0"/>
              <a:t> </a:t>
            </a:r>
          </a:p>
          <a:p>
            <a:r>
              <a:rPr lang="en-US" dirty="0"/>
              <a:t>	@Override</a:t>
            </a:r>
          </a:p>
          <a:p>
            <a:r>
              <a:rPr lang="en-US" dirty="0"/>
              <a:t>	public String </a:t>
            </a:r>
            <a:r>
              <a:rPr lang="en-US" dirty="0" err="1"/>
              <a:t>getDailyFortune</a:t>
            </a:r>
            <a:r>
              <a:rPr lang="en-US" dirty="0"/>
              <a:t>() {</a:t>
            </a:r>
          </a:p>
          <a:p>
            <a:r>
              <a:rPr lang="en-US" dirty="0"/>
              <a:t>		return </a:t>
            </a:r>
            <a:r>
              <a:rPr lang="en-US" dirty="0" err="1"/>
              <a:t>fortuneService.getFortune</a:t>
            </a:r>
            <a:r>
              <a:rPr lang="en-US" dirty="0"/>
              <a:t>();</a:t>
            </a:r>
          </a:p>
          <a:p>
            <a:r>
              <a:rPr lang="en-US" dirty="0"/>
              <a:t>	}</a:t>
            </a:r>
          </a:p>
          <a:p>
            <a:r>
              <a:rPr lang="en-US" dirty="0"/>
              <a:t> </a:t>
            </a:r>
          </a:p>
          <a:p>
            <a:r>
              <a:rPr lang="en-US" dirty="0"/>
              <a:t>	@Override</a:t>
            </a:r>
          </a:p>
          <a:p>
            <a:r>
              <a:rPr lang="en-US" dirty="0"/>
              <a:t>	public void destroy() throws Exception {</a:t>
            </a:r>
          </a:p>
          <a:p>
            <a:r>
              <a:rPr lang="en-US" dirty="0"/>
              <a:t>		</a:t>
            </a:r>
            <a:r>
              <a:rPr lang="en-US" dirty="0" err="1"/>
              <a:t>System.out.println</a:t>
            </a:r>
            <a:r>
              <a:rPr lang="en-US" dirty="0"/>
              <a:t>("&gt;&gt; </a:t>
            </a:r>
            <a:r>
              <a:rPr lang="en-US" dirty="0" err="1"/>
              <a:t>TennisCoach</a:t>
            </a:r>
            <a:r>
              <a:rPr lang="en-US" dirty="0"/>
              <a:t>: inside destroy()");</a:t>
            </a:r>
          </a:p>
          <a:p>
            <a:r>
              <a:rPr lang="en-US" dirty="0"/>
              <a:t>		</a:t>
            </a:r>
          </a:p>
          <a:p>
            <a:r>
              <a:rPr lang="en-US" dirty="0"/>
              <a:t>	}</a:t>
            </a:r>
          </a:p>
          <a:p>
            <a:r>
              <a:rPr lang="en-US" dirty="0"/>
              <a:t> </a:t>
            </a:r>
          </a:p>
          <a:p>
            <a:r>
              <a:rPr lang="en-US" dirty="0"/>
              <a:t>}</a:t>
            </a:r>
          </a:p>
          <a:p>
            <a:endParaRPr lang="en-US" dirty="0"/>
          </a:p>
          <a:p>
            <a:endParaRPr lang="en-US" dirty="0"/>
          </a:p>
          <a:p>
            <a:r>
              <a:rPr lang="en-US" dirty="0"/>
              <a:t>3. In this app, BeanProcessorDemoApp.java is the main program. TennisCoach.java is the prototype scoped bean. </a:t>
            </a:r>
            <a:r>
              <a:rPr lang="en-US" dirty="0" err="1"/>
              <a:t>TennisCoach</a:t>
            </a:r>
            <a:r>
              <a:rPr lang="en-US" dirty="0"/>
              <a:t> implements the </a:t>
            </a:r>
            <a:r>
              <a:rPr lang="en-US" dirty="0" err="1"/>
              <a:t>DisposableBean</a:t>
            </a:r>
            <a:r>
              <a:rPr lang="en-US" dirty="0"/>
              <a:t> interface and provides the destroy() method. The custom bean processing is handled in the </a:t>
            </a:r>
            <a:r>
              <a:rPr lang="en-US" dirty="0" err="1"/>
              <a:t>MyCustomBeanProcessor</a:t>
            </a:r>
            <a:r>
              <a:rPr lang="en-US" dirty="0"/>
              <a:t> class.</a:t>
            </a:r>
          </a:p>
          <a:p>
            <a:endParaRPr lang="en-US" dirty="0"/>
          </a:p>
          <a:p>
            <a:endParaRPr lang="en-US" dirty="0"/>
          </a:p>
          <a:p>
            <a:endParaRPr lang="en-US" dirty="0"/>
          </a:p>
          <a:p>
            <a:r>
              <a:rPr lang="en-US" dirty="0"/>
              <a:t>package com.luv2code.springdemo;</a:t>
            </a:r>
          </a:p>
          <a:p>
            <a:r>
              <a:rPr lang="en-US" dirty="0"/>
              <a:t> </a:t>
            </a:r>
          </a:p>
          <a:p>
            <a:r>
              <a:rPr lang="en-US" dirty="0"/>
              <a:t>import org.springframework.context.support.ClassPathXmlApplicationContext;</a:t>
            </a:r>
          </a:p>
          <a:p>
            <a:r>
              <a:rPr lang="en-US" dirty="0"/>
              <a:t> </a:t>
            </a:r>
          </a:p>
          <a:p>
            <a:r>
              <a:rPr lang="en-US" dirty="0"/>
              <a:t>public class </a:t>
            </a:r>
            <a:r>
              <a:rPr lang="en-US" dirty="0" err="1"/>
              <a:t>BeanProcessorDemoApp</a:t>
            </a:r>
            <a:r>
              <a:rPr lang="en-US" dirty="0"/>
              <a:t> {</a:t>
            </a:r>
          </a:p>
          <a:p>
            <a:r>
              <a:rPr lang="en-US" dirty="0"/>
              <a:t> </a:t>
            </a:r>
          </a:p>
          <a:p>
            <a:r>
              <a:rPr lang="en-US" dirty="0"/>
              <a:t>	public static void main(String[] </a:t>
            </a:r>
            <a:r>
              <a:rPr lang="en-US" dirty="0" err="1"/>
              <a:t>args</a:t>
            </a:r>
            <a:r>
              <a:rPr lang="en-US" dirty="0"/>
              <a:t>) {</a:t>
            </a:r>
          </a:p>
          <a:p>
            <a:r>
              <a:rPr lang="en-US" dirty="0"/>
              <a:t> </a:t>
            </a:r>
          </a:p>
          <a:p>
            <a:r>
              <a:rPr lang="en-US" dirty="0"/>
              <a:t>		// load spring config file</a:t>
            </a:r>
          </a:p>
          <a:p>
            <a:r>
              <a:rPr lang="en-US" dirty="0"/>
              <a:t>		</a:t>
            </a:r>
            <a:r>
              <a:rPr lang="en-US" dirty="0" err="1"/>
              <a:t>ClassPathXmlApplicationContext</a:t>
            </a:r>
            <a:r>
              <a:rPr lang="en-US" dirty="0"/>
              <a:t> context = new </a:t>
            </a:r>
          </a:p>
          <a:p>
            <a:r>
              <a:rPr lang="en-US" dirty="0"/>
              <a:t>				</a:t>
            </a:r>
            <a:r>
              <a:rPr lang="en-US" dirty="0" err="1"/>
              <a:t>ClassPathXmlApplicationContext</a:t>
            </a:r>
            <a:r>
              <a:rPr lang="en-US" dirty="0"/>
              <a:t>("applicationContext.xml");	</a:t>
            </a:r>
          </a:p>
          <a:p>
            <a:r>
              <a:rPr lang="en-US" dirty="0"/>
              <a:t>				</a:t>
            </a:r>
          </a:p>
          <a:p>
            <a:r>
              <a:rPr lang="en-US" dirty="0"/>
              <a:t>		// retrieve bean from spring container</a:t>
            </a:r>
          </a:p>
          <a:p>
            <a:r>
              <a:rPr lang="en-US" dirty="0"/>
              <a:t>		Coach </a:t>
            </a:r>
            <a:r>
              <a:rPr lang="en-US" dirty="0" err="1"/>
              <a:t>theCoach</a:t>
            </a:r>
            <a:r>
              <a:rPr lang="en-US" dirty="0"/>
              <a:t> = </a:t>
            </a:r>
            <a:r>
              <a:rPr lang="en-US" dirty="0" err="1"/>
              <a:t>context.getBean</a:t>
            </a:r>
            <a:r>
              <a:rPr lang="en-US" dirty="0"/>
              <a:t>("</a:t>
            </a:r>
            <a:r>
              <a:rPr lang="en-US" dirty="0" err="1"/>
              <a:t>tennisCoach</a:t>
            </a:r>
            <a:r>
              <a:rPr lang="en-US" dirty="0"/>
              <a:t>", </a:t>
            </a:r>
            <a:r>
              <a:rPr lang="en-US" dirty="0" err="1"/>
              <a:t>Coach.class</a:t>
            </a:r>
            <a:r>
              <a:rPr lang="en-US" dirty="0"/>
              <a:t>);</a:t>
            </a:r>
          </a:p>
          <a:p>
            <a:r>
              <a:rPr lang="en-US" dirty="0"/>
              <a:t> </a:t>
            </a:r>
          </a:p>
          <a:p>
            <a:r>
              <a:rPr lang="en-US" dirty="0"/>
              <a:t>		</a:t>
            </a:r>
            <a:r>
              <a:rPr lang="en-US" dirty="0" err="1"/>
              <a:t>System.out.println</a:t>
            </a:r>
            <a:r>
              <a:rPr lang="en-US" dirty="0"/>
              <a:t>("Daily workout: " + </a:t>
            </a:r>
            <a:r>
              <a:rPr lang="en-US" dirty="0" err="1"/>
              <a:t>theCoach.getDailyWorkout</a:t>
            </a:r>
            <a:r>
              <a:rPr lang="en-US" dirty="0"/>
              <a:t>());</a:t>
            </a:r>
          </a:p>
          <a:p>
            <a:r>
              <a:rPr lang="en-US" dirty="0"/>
              <a:t> </a:t>
            </a:r>
          </a:p>
          <a:p>
            <a:r>
              <a:rPr lang="en-US" dirty="0"/>
              <a:t>		// close the context</a:t>
            </a:r>
          </a:p>
          <a:p>
            <a:r>
              <a:rPr lang="en-US" dirty="0"/>
              <a:t>		</a:t>
            </a:r>
            <a:r>
              <a:rPr lang="en-US" dirty="0" err="1"/>
              <a:t>context.close</a:t>
            </a:r>
            <a:r>
              <a:rPr lang="en-US" dirty="0"/>
              <a:t>();</a:t>
            </a:r>
          </a:p>
          <a:p>
            <a:r>
              <a:rPr lang="en-US" dirty="0"/>
              <a:t>	}</a:t>
            </a:r>
          </a:p>
          <a:p>
            <a:r>
              <a:rPr lang="en-US" dirty="0"/>
              <a:t> </a:t>
            </a:r>
          </a:p>
          <a:p>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91119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Note about @PostConstruct and @PreDestroy Method Signatures</a:t>
            </a:r>
          </a:p>
          <a:p>
            <a:endParaRPr lang="en-US" dirty="0"/>
          </a:p>
          <a:p>
            <a:r>
              <a:rPr lang="en-US" dirty="0"/>
              <a:t>I want to provide additional details regarding the method signatures of @PostContruct and @PreDestroy methods.</a:t>
            </a:r>
          </a:p>
          <a:p>
            <a:endParaRPr lang="en-US" dirty="0"/>
          </a:p>
          <a:p>
            <a:r>
              <a:rPr lang="en-US" dirty="0"/>
              <a:t>Access modifier</a:t>
            </a:r>
          </a:p>
          <a:p>
            <a:endParaRPr lang="en-US" dirty="0"/>
          </a:p>
          <a:p>
            <a:r>
              <a:rPr lang="en-US" dirty="0"/>
              <a:t>The method can have any access modifier (public, protected, private)</a:t>
            </a:r>
          </a:p>
          <a:p>
            <a:endParaRPr lang="en-US" dirty="0"/>
          </a:p>
          <a:p>
            <a:r>
              <a:rPr lang="en-US" dirty="0"/>
              <a:t>Return type</a:t>
            </a:r>
          </a:p>
          <a:p>
            <a:r>
              <a:rPr lang="en-US" dirty="0"/>
              <a:t>The method can have any return type. However, "void' is most commonly used. If you give a return type just note that you will not be able to capture the return value. As a result, "void" is commonly used.</a:t>
            </a:r>
          </a:p>
          <a:p>
            <a:endParaRPr lang="en-US" dirty="0"/>
          </a:p>
          <a:p>
            <a:r>
              <a:rPr lang="en-US" dirty="0"/>
              <a:t>Method name</a:t>
            </a:r>
          </a:p>
          <a:p>
            <a:r>
              <a:rPr lang="en-US" dirty="0"/>
              <a:t>The method can have any method name.</a:t>
            </a:r>
          </a:p>
          <a:p>
            <a:endParaRPr lang="en-US" dirty="0"/>
          </a:p>
          <a:p>
            <a:r>
              <a:rPr lang="en-US" dirty="0"/>
              <a:t>Arguments</a:t>
            </a:r>
          </a:p>
          <a:p>
            <a:r>
              <a:rPr lang="en-US" dirty="0"/>
              <a:t>The method can not accept any arguments. The method should be no-arg.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3784012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3658817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03/01/2023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03/01/2023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03/01/2023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446534" y="5155096"/>
            <a:ext cx="10993549" cy="895244"/>
          </a:xfrm>
        </p:spPr>
        <p:txBody>
          <a:bodyPr>
            <a:noAutofit/>
          </a:bodyPr>
          <a:lstStyle/>
          <a:p>
            <a:r>
              <a:rPr lang="en-US" sz="4800" dirty="0">
                <a:solidFill>
                  <a:schemeClr val="bg1"/>
                </a:solidFill>
              </a:rPr>
              <a:t>BEAN SCOPE AND LIFECYCLE METHODS WITH JAVA ANNOTATIONS</a:t>
            </a:r>
          </a:p>
        </p:txBody>
      </p:sp>
    </p:spTree>
    <p:extLst>
      <p:ext uri="{BB962C8B-B14F-4D97-AF65-F5344CB8AC3E}">
        <p14:creationId xmlns:p14="http://schemas.microsoft.com/office/powerpoint/2010/main" val="148770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EFA96-B63C-86EE-2FF1-FE3BFEE29745}"/>
              </a:ext>
            </a:extLst>
          </p:cNvPr>
          <p:cNvPicPr>
            <a:picLocks noChangeAspect="1"/>
          </p:cNvPicPr>
          <p:nvPr/>
        </p:nvPicPr>
        <p:blipFill>
          <a:blip r:embed="rId3"/>
          <a:stretch>
            <a:fillRect/>
          </a:stretch>
        </p:blipFill>
        <p:spPr>
          <a:xfrm>
            <a:off x="3081833" y="730044"/>
            <a:ext cx="5130561" cy="4453706"/>
          </a:xfrm>
          <a:prstGeom prst="rect">
            <a:avLst/>
          </a:prstGeom>
        </p:spPr>
      </p:pic>
    </p:spTree>
    <p:extLst>
      <p:ext uri="{BB962C8B-B14F-4D97-AF65-F5344CB8AC3E}">
        <p14:creationId xmlns:p14="http://schemas.microsoft.com/office/powerpoint/2010/main" val="1339642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682D29-AE76-0695-9FBA-41E689DE0BCC}"/>
              </a:ext>
            </a:extLst>
          </p:cNvPr>
          <p:cNvSpPr txBox="1"/>
          <p:nvPr/>
        </p:nvSpPr>
        <p:spPr>
          <a:xfrm>
            <a:off x="409693" y="627743"/>
            <a:ext cx="6094770" cy="369332"/>
          </a:xfrm>
          <a:prstGeom prst="rect">
            <a:avLst/>
          </a:prstGeom>
          <a:noFill/>
        </p:spPr>
        <p:txBody>
          <a:bodyPr wrap="square">
            <a:spAutoFit/>
          </a:bodyPr>
          <a:lstStyle/>
          <a:p>
            <a:r>
              <a:rPr lang="en-US" dirty="0"/>
              <a:t>Trying with the default scope i.e. Singleton</a:t>
            </a:r>
          </a:p>
        </p:txBody>
      </p:sp>
      <p:pic>
        <p:nvPicPr>
          <p:cNvPr id="8" name="Picture 7">
            <a:extLst>
              <a:ext uri="{FF2B5EF4-FFF2-40B4-BE49-F238E27FC236}">
                <a16:creationId xmlns:a16="http://schemas.microsoft.com/office/drawing/2014/main" id="{139490A9-B435-D341-6F63-622B5B6FD804}"/>
              </a:ext>
            </a:extLst>
          </p:cNvPr>
          <p:cNvPicPr>
            <a:picLocks noChangeAspect="1"/>
          </p:cNvPicPr>
          <p:nvPr/>
        </p:nvPicPr>
        <p:blipFill>
          <a:blip r:embed="rId3"/>
          <a:stretch>
            <a:fillRect/>
          </a:stretch>
        </p:blipFill>
        <p:spPr>
          <a:xfrm>
            <a:off x="357854" y="1053441"/>
            <a:ext cx="4829175" cy="2809875"/>
          </a:xfrm>
          <a:prstGeom prst="rect">
            <a:avLst/>
          </a:prstGeom>
        </p:spPr>
      </p:pic>
      <p:pic>
        <p:nvPicPr>
          <p:cNvPr id="10" name="Picture 9">
            <a:extLst>
              <a:ext uri="{FF2B5EF4-FFF2-40B4-BE49-F238E27FC236}">
                <a16:creationId xmlns:a16="http://schemas.microsoft.com/office/drawing/2014/main" id="{6D258CBC-3F16-F0A0-6B99-668AB1D6FC34}"/>
              </a:ext>
            </a:extLst>
          </p:cNvPr>
          <p:cNvPicPr>
            <a:picLocks noChangeAspect="1"/>
          </p:cNvPicPr>
          <p:nvPr/>
        </p:nvPicPr>
        <p:blipFill>
          <a:blip r:embed="rId4"/>
          <a:stretch>
            <a:fillRect/>
          </a:stretch>
        </p:blipFill>
        <p:spPr>
          <a:xfrm>
            <a:off x="165061" y="4277632"/>
            <a:ext cx="5895975" cy="1952625"/>
          </a:xfrm>
          <a:prstGeom prst="rect">
            <a:avLst/>
          </a:prstGeom>
        </p:spPr>
      </p:pic>
      <p:pic>
        <p:nvPicPr>
          <p:cNvPr id="12" name="Picture 11">
            <a:extLst>
              <a:ext uri="{FF2B5EF4-FFF2-40B4-BE49-F238E27FC236}">
                <a16:creationId xmlns:a16="http://schemas.microsoft.com/office/drawing/2014/main" id="{8DF398C5-D51C-5D4E-9577-5441F03CB996}"/>
              </a:ext>
            </a:extLst>
          </p:cNvPr>
          <p:cNvPicPr>
            <a:picLocks noChangeAspect="1"/>
          </p:cNvPicPr>
          <p:nvPr/>
        </p:nvPicPr>
        <p:blipFill>
          <a:blip r:embed="rId5"/>
          <a:stretch>
            <a:fillRect/>
          </a:stretch>
        </p:blipFill>
        <p:spPr>
          <a:xfrm>
            <a:off x="6170698" y="4133385"/>
            <a:ext cx="5856241" cy="2486490"/>
          </a:xfrm>
          <a:prstGeom prst="rect">
            <a:avLst/>
          </a:prstGeom>
        </p:spPr>
      </p:pic>
      <p:pic>
        <p:nvPicPr>
          <p:cNvPr id="14" name="Picture 13">
            <a:extLst>
              <a:ext uri="{FF2B5EF4-FFF2-40B4-BE49-F238E27FC236}">
                <a16:creationId xmlns:a16="http://schemas.microsoft.com/office/drawing/2014/main" id="{B7FA49FF-1754-025C-D6C8-2D20C216ED1C}"/>
              </a:ext>
            </a:extLst>
          </p:cNvPr>
          <p:cNvPicPr>
            <a:picLocks noChangeAspect="1"/>
          </p:cNvPicPr>
          <p:nvPr/>
        </p:nvPicPr>
        <p:blipFill>
          <a:blip r:embed="rId6"/>
          <a:stretch>
            <a:fillRect/>
          </a:stretch>
        </p:blipFill>
        <p:spPr>
          <a:xfrm>
            <a:off x="6329250" y="627743"/>
            <a:ext cx="4256204" cy="3449444"/>
          </a:xfrm>
          <a:prstGeom prst="rect">
            <a:avLst/>
          </a:prstGeom>
        </p:spPr>
      </p:pic>
    </p:spTree>
    <p:extLst>
      <p:ext uri="{BB962C8B-B14F-4D97-AF65-F5344CB8AC3E}">
        <p14:creationId xmlns:p14="http://schemas.microsoft.com/office/powerpoint/2010/main" val="2376042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07820-8AC7-8990-855B-57F1732813D7}"/>
              </a:ext>
            </a:extLst>
          </p:cNvPr>
          <p:cNvPicPr>
            <a:picLocks noChangeAspect="1"/>
          </p:cNvPicPr>
          <p:nvPr/>
        </p:nvPicPr>
        <p:blipFill>
          <a:blip r:embed="rId3"/>
          <a:stretch>
            <a:fillRect/>
          </a:stretch>
        </p:blipFill>
        <p:spPr>
          <a:xfrm>
            <a:off x="0" y="617034"/>
            <a:ext cx="6471042" cy="3397405"/>
          </a:xfrm>
          <a:prstGeom prst="rect">
            <a:avLst/>
          </a:prstGeom>
        </p:spPr>
      </p:pic>
      <p:pic>
        <p:nvPicPr>
          <p:cNvPr id="6" name="Picture 5">
            <a:extLst>
              <a:ext uri="{FF2B5EF4-FFF2-40B4-BE49-F238E27FC236}">
                <a16:creationId xmlns:a16="http://schemas.microsoft.com/office/drawing/2014/main" id="{370F6040-C386-7B0C-2D1C-90189EDC0A6B}"/>
              </a:ext>
            </a:extLst>
          </p:cNvPr>
          <p:cNvPicPr>
            <a:picLocks noChangeAspect="1"/>
          </p:cNvPicPr>
          <p:nvPr/>
        </p:nvPicPr>
        <p:blipFill>
          <a:blip r:embed="rId4"/>
          <a:stretch>
            <a:fillRect/>
          </a:stretch>
        </p:blipFill>
        <p:spPr>
          <a:xfrm>
            <a:off x="1167161" y="4884234"/>
            <a:ext cx="7769411" cy="1564888"/>
          </a:xfrm>
          <a:prstGeom prst="rect">
            <a:avLst/>
          </a:prstGeom>
        </p:spPr>
      </p:pic>
      <p:pic>
        <p:nvPicPr>
          <p:cNvPr id="8" name="Picture 7">
            <a:extLst>
              <a:ext uri="{FF2B5EF4-FFF2-40B4-BE49-F238E27FC236}">
                <a16:creationId xmlns:a16="http://schemas.microsoft.com/office/drawing/2014/main" id="{68514003-3F4A-CFF7-D23B-4B7F5B24DCC3}"/>
              </a:ext>
            </a:extLst>
          </p:cNvPr>
          <p:cNvPicPr>
            <a:picLocks noChangeAspect="1"/>
          </p:cNvPicPr>
          <p:nvPr/>
        </p:nvPicPr>
        <p:blipFill>
          <a:blip r:embed="rId5"/>
          <a:stretch>
            <a:fillRect/>
          </a:stretch>
        </p:blipFill>
        <p:spPr>
          <a:xfrm>
            <a:off x="6471042" y="833645"/>
            <a:ext cx="5756028" cy="2964182"/>
          </a:xfrm>
          <a:prstGeom prst="rect">
            <a:avLst/>
          </a:prstGeom>
        </p:spPr>
      </p:pic>
    </p:spTree>
    <p:extLst>
      <p:ext uri="{BB962C8B-B14F-4D97-AF65-F5344CB8AC3E}">
        <p14:creationId xmlns:p14="http://schemas.microsoft.com/office/powerpoint/2010/main" val="370817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F98E8-0529-5719-27C7-D0A50DE49033}"/>
              </a:ext>
            </a:extLst>
          </p:cNvPr>
          <p:cNvSpPr txBox="1"/>
          <p:nvPr/>
        </p:nvSpPr>
        <p:spPr>
          <a:xfrm>
            <a:off x="317170" y="521578"/>
            <a:ext cx="6096000" cy="369332"/>
          </a:xfrm>
          <a:prstGeom prst="rect">
            <a:avLst/>
          </a:prstGeom>
          <a:noFill/>
        </p:spPr>
        <p:txBody>
          <a:bodyPr wrap="square">
            <a:spAutoFit/>
          </a:bodyPr>
          <a:lstStyle/>
          <a:p>
            <a:r>
              <a:rPr lang="en-US" dirty="0"/>
              <a:t>Trying with the  </a:t>
            </a:r>
            <a:r>
              <a:rPr lang="en-US"/>
              <a:t>scope - </a:t>
            </a:r>
            <a:r>
              <a:rPr lang="en-US" dirty="0"/>
              <a:t>prototype</a:t>
            </a:r>
          </a:p>
        </p:txBody>
      </p:sp>
      <p:pic>
        <p:nvPicPr>
          <p:cNvPr id="5" name="Picture 4">
            <a:extLst>
              <a:ext uri="{FF2B5EF4-FFF2-40B4-BE49-F238E27FC236}">
                <a16:creationId xmlns:a16="http://schemas.microsoft.com/office/drawing/2014/main" id="{7B234C09-B267-C7ED-C143-98F561203A41}"/>
              </a:ext>
            </a:extLst>
          </p:cNvPr>
          <p:cNvPicPr>
            <a:picLocks noChangeAspect="1"/>
          </p:cNvPicPr>
          <p:nvPr/>
        </p:nvPicPr>
        <p:blipFill>
          <a:blip r:embed="rId3"/>
          <a:stretch>
            <a:fillRect/>
          </a:stretch>
        </p:blipFill>
        <p:spPr>
          <a:xfrm>
            <a:off x="4604274" y="638148"/>
            <a:ext cx="4703176" cy="3716795"/>
          </a:xfrm>
          <a:prstGeom prst="rect">
            <a:avLst/>
          </a:prstGeom>
        </p:spPr>
      </p:pic>
      <p:pic>
        <p:nvPicPr>
          <p:cNvPr id="7" name="Picture 6">
            <a:extLst>
              <a:ext uri="{FF2B5EF4-FFF2-40B4-BE49-F238E27FC236}">
                <a16:creationId xmlns:a16="http://schemas.microsoft.com/office/drawing/2014/main" id="{253B68C2-D28B-5D8C-1EDD-11E0684BCB1C}"/>
              </a:ext>
            </a:extLst>
          </p:cNvPr>
          <p:cNvPicPr>
            <a:picLocks noChangeAspect="1"/>
          </p:cNvPicPr>
          <p:nvPr/>
        </p:nvPicPr>
        <p:blipFill>
          <a:blip r:embed="rId4"/>
          <a:stretch>
            <a:fillRect/>
          </a:stretch>
        </p:blipFill>
        <p:spPr>
          <a:xfrm>
            <a:off x="2683727" y="4471513"/>
            <a:ext cx="7902498" cy="2416072"/>
          </a:xfrm>
          <a:prstGeom prst="rect">
            <a:avLst/>
          </a:prstGeom>
        </p:spPr>
      </p:pic>
    </p:spTree>
    <p:extLst>
      <p:ext uri="{BB962C8B-B14F-4D97-AF65-F5344CB8AC3E}">
        <p14:creationId xmlns:p14="http://schemas.microsoft.com/office/powerpoint/2010/main" val="212786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C860B2-F3B3-8C40-8C33-E50404623F87}"/>
              </a:ext>
            </a:extLst>
          </p:cNvPr>
          <p:cNvPicPr>
            <a:picLocks noChangeAspect="1"/>
          </p:cNvPicPr>
          <p:nvPr/>
        </p:nvPicPr>
        <p:blipFill>
          <a:blip r:embed="rId3"/>
          <a:stretch>
            <a:fillRect/>
          </a:stretch>
        </p:blipFill>
        <p:spPr>
          <a:xfrm>
            <a:off x="3070302" y="644950"/>
            <a:ext cx="6462718" cy="3733761"/>
          </a:xfrm>
          <a:prstGeom prst="rect">
            <a:avLst/>
          </a:prstGeom>
        </p:spPr>
      </p:pic>
      <p:pic>
        <p:nvPicPr>
          <p:cNvPr id="5" name="Picture 4">
            <a:extLst>
              <a:ext uri="{FF2B5EF4-FFF2-40B4-BE49-F238E27FC236}">
                <a16:creationId xmlns:a16="http://schemas.microsoft.com/office/drawing/2014/main" id="{A5F6DF6E-9AAB-54D0-2CB9-6FD23C165A8E}"/>
              </a:ext>
            </a:extLst>
          </p:cNvPr>
          <p:cNvPicPr>
            <a:picLocks noChangeAspect="1"/>
          </p:cNvPicPr>
          <p:nvPr/>
        </p:nvPicPr>
        <p:blipFill>
          <a:blip r:embed="rId4"/>
          <a:stretch>
            <a:fillRect/>
          </a:stretch>
        </p:blipFill>
        <p:spPr>
          <a:xfrm>
            <a:off x="3691186" y="4419033"/>
            <a:ext cx="5482551" cy="2438967"/>
          </a:xfrm>
          <a:prstGeom prst="rect">
            <a:avLst/>
          </a:prstGeom>
        </p:spPr>
      </p:pic>
    </p:spTree>
    <p:extLst>
      <p:ext uri="{BB962C8B-B14F-4D97-AF65-F5344CB8AC3E}">
        <p14:creationId xmlns:p14="http://schemas.microsoft.com/office/powerpoint/2010/main" val="739393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27858F-7988-899C-4E1E-AAC149406633}"/>
              </a:ext>
            </a:extLst>
          </p:cNvPr>
          <p:cNvPicPr>
            <a:picLocks noChangeAspect="1"/>
          </p:cNvPicPr>
          <p:nvPr/>
        </p:nvPicPr>
        <p:blipFill>
          <a:blip r:embed="rId3"/>
          <a:stretch>
            <a:fillRect/>
          </a:stretch>
        </p:blipFill>
        <p:spPr>
          <a:xfrm>
            <a:off x="342717" y="624469"/>
            <a:ext cx="5753283" cy="3122341"/>
          </a:xfrm>
          <a:prstGeom prst="rect">
            <a:avLst/>
          </a:prstGeom>
        </p:spPr>
      </p:pic>
      <p:pic>
        <p:nvPicPr>
          <p:cNvPr id="5" name="Picture 4">
            <a:extLst>
              <a:ext uri="{FF2B5EF4-FFF2-40B4-BE49-F238E27FC236}">
                <a16:creationId xmlns:a16="http://schemas.microsoft.com/office/drawing/2014/main" id="{F8C5D47B-57DB-6AAE-ADCD-A803F13E480A}"/>
              </a:ext>
            </a:extLst>
          </p:cNvPr>
          <p:cNvPicPr>
            <a:picLocks noChangeAspect="1"/>
          </p:cNvPicPr>
          <p:nvPr/>
        </p:nvPicPr>
        <p:blipFill>
          <a:blip r:embed="rId4"/>
          <a:stretch>
            <a:fillRect/>
          </a:stretch>
        </p:blipFill>
        <p:spPr>
          <a:xfrm>
            <a:off x="6063772" y="3716216"/>
            <a:ext cx="5865543" cy="3141784"/>
          </a:xfrm>
          <a:prstGeom prst="rect">
            <a:avLst/>
          </a:prstGeom>
        </p:spPr>
      </p:pic>
    </p:spTree>
    <p:extLst>
      <p:ext uri="{BB962C8B-B14F-4D97-AF65-F5344CB8AC3E}">
        <p14:creationId xmlns:p14="http://schemas.microsoft.com/office/powerpoint/2010/main" val="1814798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401C96-37C6-BE86-7060-8E85594DC45D}"/>
              </a:ext>
            </a:extLst>
          </p:cNvPr>
          <p:cNvPicPr>
            <a:picLocks noChangeAspect="1"/>
          </p:cNvPicPr>
          <p:nvPr/>
        </p:nvPicPr>
        <p:blipFill>
          <a:blip r:embed="rId3"/>
          <a:stretch>
            <a:fillRect/>
          </a:stretch>
        </p:blipFill>
        <p:spPr>
          <a:xfrm>
            <a:off x="4039438" y="609599"/>
            <a:ext cx="4113124" cy="3962402"/>
          </a:xfrm>
          <a:prstGeom prst="rect">
            <a:avLst/>
          </a:prstGeom>
        </p:spPr>
      </p:pic>
      <p:pic>
        <p:nvPicPr>
          <p:cNvPr id="5" name="Picture 4">
            <a:extLst>
              <a:ext uri="{FF2B5EF4-FFF2-40B4-BE49-F238E27FC236}">
                <a16:creationId xmlns:a16="http://schemas.microsoft.com/office/drawing/2014/main" id="{E1E8E67B-9FA6-C0D9-FA44-1484F32944AE}"/>
              </a:ext>
            </a:extLst>
          </p:cNvPr>
          <p:cNvPicPr>
            <a:picLocks noChangeAspect="1"/>
          </p:cNvPicPr>
          <p:nvPr/>
        </p:nvPicPr>
        <p:blipFill>
          <a:blip r:embed="rId4"/>
          <a:stretch>
            <a:fillRect/>
          </a:stretch>
        </p:blipFill>
        <p:spPr>
          <a:xfrm>
            <a:off x="2351314" y="4572001"/>
            <a:ext cx="7344229" cy="2299836"/>
          </a:xfrm>
          <a:prstGeom prst="rect">
            <a:avLst/>
          </a:prstGeom>
        </p:spPr>
      </p:pic>
    </p:spTree>
    <p:extLst>
      <p:ext uri="{BB962C8B-B14F-4D97-AF65-F5344CB8AC3E}">
        <p14:creationId xmlns:p14="http://schemas.microsoft.com/office/powerpoint/2010/main" val="308789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RAVI.PRAKASH2@FISERV.com</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180d06e4-a44d-42a9-abe2-9bd0f71c347d" origin="userSelected"/>
</file>

<file path=customXml/itemProps1.xml><?xml version="1.0" encoding="utf-8"?>
<ds:datastoreItem xmlns:ds="http://schemas.openxmlformats.org/officeDocument/2006/customXml" ds:itemID="{357F9551-61EB-499F-BE7C-A3D2A53C1621}">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Tech design</Template>
  <TotalTime>324</TotalTime>
  <Words>1357</Words>
  <Application>Microsoft Office PowerPoint</Application>
  <PresentationFormat>Widescreen</PresentationFormat>
  <Paragraphs>213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Gill Sans MT</vt:lpstr>
      <vt:lpstr>Wingdings 2</vt:lpstr>
      <vt:lpstr>Dividend</vt:lpstr>
      <vt:lpstr>BEAN SCOPE AND LIFECYCLE METHODS WITH JAVA ANNOTATIONS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BEAN SCOPE AND LIFECYCLE METHODS WITH JAVA ANNOTATIONS</dc:title>
  <dc:creator>Prakash, Ravi (Chennai)</dc:creator>
  <dc:description> _x000d_
 _x000d_
 _x000d_
 _x000d_
                                           @2020 Fiserv Inc, or its affiliates   |   </dc:description>
  <cp:lastModifiedBy>Prakash, Ravi (Chennai)</cp:lastModifiedBy>
  <cp:revision>11</cp:revision>
  <dcterms:created xsi:type="dcterms:W3CDTF">2023-03-01T05:16:31Z</dcterms:created>
  <dcterms:modified xsi:type="dcterms:W3CDTF">2023-03-01T10:44:08Z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6814042b-4dc8-4fa8-bbe1-4225fd94ca11</vt:lpwstr>
  </property>
  <property fmtid="{D5CDD505-2E9C-101B-9397-08002B2CF9AE}" pid="3" name="bjDocumentSecurityLabel">
    <vt:lpwstr>This item has no classification</vt:lpwstr>
  </property>
  <property fmtid="{D5CDD505-2E9C-101B-9397-08002B2CF9AE}" pid="4" name="bjSaver">
    <vt:lpwstr>PunGyNAicpGdeg/fUjAxIlamHh2ckE0W</vt:lpwstr>
  </property>
  <property fmtid="{D5CDD505-2E9C-101B-9397-08002B2CF9AE}" pid="5" name="bjClsUserRVM">
    <vt:lpwstr>[]</vt:lpwstr>
  </property>
</Properties>
</file>